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2"/>
  </p:notesMasterIdLst>
  <p:sldIdLst>
    <p:sldId id="1415" r:id="rId2"/>
    <p:sldId id="1810" r:id="rId3"/>
    <p:sldId id="1796" r:id="rId4"/>
    <p:sldId id="1797" r:id="rId5"/>
    <p:sldId id="1798" r:id="rId6"/>
    <p:sldId id="1973" r:id="rId7"/>
    <p:sldId id="1801" r:id="rId8"/>
    <p:sldId id="1967" r:id="rId9"/>
    <p:sldId id="1802" r:id="rId10"/>
    <p:sldId id="1804" r:id="rId11"/>
    <p:sldId id="1805" r:id="rId12"/>
    <p:sldId id="1807" r:id="rId13"/>
    <p:sldId id="1808" r:id="rId14"/>
    <p:sldId id="1914" r:id="rId15"/>
    <p:sldId id="1974" r:id="rId16"/>
    <p:sldId id="1809" r:id="rId17"/>
    <p:sldId id="1971" r:id="rId18"/>
    <p:sldId id="1972" r:id="rId19"/>
    <p:sldId id="1975" r:id="rId20"/>
    <p:sldId id="330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Lucida Console" panose="020B0609040504020204" pitchFamily="49" charset="0"/>
      <p:regular r:id="rId31"/>
    </p:embeddedFont>
    <p:embeddedFont>
      <p:font typeface="Times" panose="02020603050405020304" pitchFamily="18" charset="0"/>
      <p:regular r:id="rId32"/>
      <p:bold r:id="rId33"/>
      <p:italic r:id="rId34"/>
      <p:boldItalic r:id="rId35"/>
    </p:embeddedFont>
    <p:embeddedFont>
      <p:font typeface="Verdana" panose="020B0604030504040204" pitchFamily="34" charset="0"/>
      <p:regular r:id="rId36"/>
      <p:bold r:id="rId37"/>
      <p:italic r:id="rId38"/>
      <p:boldItalic r:id="rId39"/>
    </p:embeddedFont>
  </p:embeddedFont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80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3D607E-D1EB-4F34-9EA0-EDBA75411E46}" type="datetimeFigureOut">
              <a:rPr lang="nl-BE" smtClean="0"/>
              <a:t>2/05/2023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590FA9-E23D-42AA-B741-4D018462EB6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00421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C05E6D-6A65-4ABD-875C-954F8D4F5A6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178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125" y="749300"/>
            <a:ext cx="6661150" cy="3748088"/>
          </a:xfrm>
          <a:ln/>
        </p:spPr>
      </p:sp>
      <p:sp>
        <p:nvSpPr>
          <p:cNvPr id="178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9348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825750" y="2259013"/>
            <a:ext cx="15017751" cy="565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46" descr="ARTE_pr_PPt_Punt"/>
          <p:cNvPicPr>
            <a:picLocks noChangeAspect="1" noChangeArrowheads="1"/>
          </p:cNvPicPr>
          <p:nvPr/>
        </p:nvPicPr>
        <p:blipFill>
          <a:blip r:embed="rId3" cstate="print"/>
          <a:srcRect t="20750"/>
          <a:stretch>
            <a:fillRect/>
          </a:stretch>
        </p:blipFill>
        <p:spPr bwMode="auto">
          <a:xfrm>
            <a:off x="0" y="1"/>
            <a:ext cx="12192000" cy="543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99" name="Rectangle 27"/>
          <p:cNvSpPr>
            <a:spLocks noGrp="1" noChangeArrowheads="1"/>
          </p:cNvSpPr>
          <p:nvPr>
            <p:ph type="ctrTitle" sz="quarter"/>
          </p:nvPr>
        </p:nvSpPr>
        <p:spPr>
          <a:xfrm>
            <a:off x="963085" y="438151"/>
            <a:ext cx="10579100" cy="1095375"/>
          </a:xfrm>
        </p:spPr>
        <p:txBody>
          <a:bodyPr anchor="t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Titelstijl van model bewerken</a:t>
            </a:r>
          </a:p>
        </p:txBody>
      </p:sp>
      <p:pic>
        <p:nvPicPr>
          <p:cNvPr id="8194" name="Picture 2" descr="https://fbcdn-profile-a.akamaihd.net/hprofile-ak-ash1/t1/s160x160/374436_476699385701555_1606017591_a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91" y="4803549"/>
            <a:ext cx="20320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1454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7BE05496-3B10-4A41-8C93-08BB49645C7C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94880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9175752" y="0"/>
            <a:ext cx="2736849" cy="6230938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63084" y="0"/>
            <a:ext cx="8009467" cy="6230938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816F3D47-FFE9-479F-9037-FEF9EA7AD694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531386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el en tekst bov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5" y="0"/>
            <a:ext cx="10265833" cy="922338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half" idx="1"/>
          </p:nvPr>
        </p:nvSpPr>
        <p:spPr>
          <a:xfrm>
            <a:off x="963085" y="1328738"/>
            <a:ext cx="10949516" cy="23749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963085" y="3856038"/>
            <a:ext cx="10949516" cy="23749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ECEF5E14-41EF-4384-A221-B95AAD681112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201940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el en object bov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5" y="0"/>
            <a:ext cx="10265833" cy="922338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963085" y="1328738"/>
            <a:ext cx="10949516" cy="23749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963085" y="3856038"/>
            <a:ext cx="10949516" cy="23749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56CAE482-F4CF-42FD-A102-D28383B61AD1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368841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el, inhoud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5" y="0"/>
            <a:ext cx="10265833" cy="922338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963085" y="1328738"/>
            <a:ext cx="5372100" cy="49022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538384" y="1328738"/>
            <a:ext cx="5374216" cy="49022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292A9103-B1A4-4E72-B16D-CC0F061E6325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48037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el en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5" y="0"/>
            <a:ext cx="10265833" cy="922338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grafiek 2"/>
          <p:cNvSpPr>
            <a:spLocks noGrp="1"/>
          </p:cNvSpPr>
          <p:nvPr>
            <p:ph type="chart" idx="1"/>
          </p:nvPr>
        </p:nvSpPr>
        <p:spPr>
          <a:xfrm>
            <a:off x="963085" y="1328738"/>
            <a:ext cx="10949516" cy="4902200"/>
          </a:xfrm>
        </p:spPr>
        <p:txBody>
          <a:bodyPr/>
          <a:lstStyle/>
          <a:p>
            <a:pPr lvl="0"/>
            <a:endParaRPr lang="nl-NL" noProof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E07500AD-C4BB-4B1D-B172-BA010A5CE094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831478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el en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5" y="0"/>
            <a:ext cx="10265833" cy="922338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abel 2"/>
          <p:cNvSpPr>
            <a:spLocks noGrp="1"/>
          </p:cNvSpPr>
          <p:nvPr>
            <p:ph type="tbl" idx="1"/>
          </p:nvPr>
        </p:nvSpPr>
        <p:spPr>
          <a:xfrm>
            <a:off x="963085" y="1328738"/>
            <a:ext cx="10949516" cy="4902200"/>
          </a:xfrm>
        </p:spPr>
        <p:txBody>
          <a:bodyPr/>
          <a:lstStyle/>
          <a:p>
            <a:pPr lvl="0"/>
            <a:endParaRPr lang="nl-NL" noProof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31746CC9-2660-48D4-8C8B-A0B0CDBB99B0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246340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83A4AE-8DB4-496E-8E13-031B045371D6}" type="datetimeFigureOut">
              <a:rPr lang="en-US"/>
              <a:pPr>
                <a:defRPr/>
              </a:pPr>
              <a:t>5/2/2023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6BB038-3F5A-4047-B30F-E06C3E47D8DA}" type="slidenum">
              <a:rPr lang="en-CA"/>
              <a:pPr>
                <a:defRPr/>
              </a:pPr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4061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el, tekst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7814"/>
            <a:ext cx="10972800" cy="1139825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30725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30725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8737600" y="6243638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fld id="{5584BFA8-F1F0-48C5-83CB-E798AD3A5EE3}" type="slidenum">
              <a:rPr lang="en-US" altLang="zh-TW"/>
              <a:pPr/>
              <a:t>‹nr.›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77194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</a:t>
            </a:r>
            <a:r>
              <a:rPr lang="nl-NL" dirty="0" err="1"/>
              <a:t>ap</a:t>
            </a:r>
            <a:r>
              <a:rPr lang="nl-NL" dirty="0"/>
              <a:t>| </a:t>
            </a:r>
            <a:fld id="{8A00CA90-1673-4C5D-B289-DA0BFE9501DF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63997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</a:t>
            </a:r>
            <a:r>
              <a:rPr lang="nl-NL" dirty="0" err="1"/>
              <a:t>ap</a:t>
            </a:r>
            <a:r>
              <a:rPr lang="nl-NL" dirty="0"/>
              <a:t>| </a:t>
            </a:r>
            <a:fld id="{07DCCE98-C9D1-4FEF-ADDE-AE30A9E734C1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9303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963085" y="1328738"/>
            <a:ext cx="5372100" cy="4902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538384" y="1328738"/>
            <a:ext cx="5374216" cy="4902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F8B896B4-E00B-4DE9-9035-90E8A04EE6C5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15592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CBA431D4-C4EA-4267-BBB6-C71DCDFCE14A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45641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</a:t>
            </a:r>
            <a:r>
              <a:rPr lang="nl-NL" dirty="0" err="1"/>
              <a:t>ap</a:t>
            </a:r>
            <a:r>
              <a:rPr lang="nl-NL" dirty="0"/>
              <a:t>| </a:t>
            </a:r>
            <a:fld id="{8B81F973-C481-4980-A0B7-87F0E9C31755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0985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1B713D80-EF8A-4A88-BBD7-6C507639B2E2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48635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85DF2318-0576-4E4A-A8B4-7BF50C294295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7000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dirty="0"/>
              <a:t>© ap2008 | </a:t>
            </a:r>
            <a:fld id="{EEF52B10-FE16-474A-A3EE-A30968C8FBB4}" type="slidenum">
              <a:rPr lang="nl-NL"/>
              <a:pPr>
                <a:defRPr/>
              </a:pPr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26278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63085" y="0"/>
            <a:ext cx="10265833" cy="922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Titelstijl van model bewerken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3085" y="1328738"/>
            <a:ext cx="10949516" cy="490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91033" y="6470650"/>
            <a:ext cx="3208867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100">
                <a:cs typeface="+mn-cs"/>
              </a:defRPr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1050" name="Line 26"/>
          <p:cNvSpPr>
            <a:spLocks noChangeShapeType="1"/>
          </p:cNvSpPr>
          <p:nvPr/>
        </p:nvSpPr>
        <p:spPr bwMode="auto">
          <a:xfrm>
            <a:off x="0" y="922338"/>
            <a:ext cx="12192000" cy="0"/>
          </a:xfrm>
          <a:prstGeom prst="line">
            <a:avLst/>
          </a:prstGeom>
          <a:noFill/>
          <a:ln w="12700">
            <a:solidFill>
              <a:srgbClr val="CCCCCC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nl-NL">
              <a:cs typeface="+mn-cs"/>
            </a:endParaRPr>
          </a:p>
        </p:txBody>
      </p:sp>
      <p:pic>
        <p:nvPicPr>
          <p:cNvPr id="9218" name="Picture 2" descr="https://fbcdn-profile-a.akamaihd.net/hprofile-ak-ash1/t1/s160x160/374436_476699385701555_1606017591_a.jpg"/>
          <p:cNvPicPr>
            <a:picLocks noChangeAspect="1" noChangeArrowheads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5202" y="61119"/>
            <a:ext cx="1066799" cy="8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971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Arial" charset="0"/>
        </a:defRPr>
      </a:lvl9pPr>
    </p:titleStyle>
    <p:bodyStyle>
      <a:lvl1pPr marL="287338" indent="-2873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110000"/>
        <a:buFont typeface="Times" pitchFamily="1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23900" indent="-2460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115000"/>
        <a:buFont typeface="Times" pitchFamily="18" charset="0"/>
        <a:buChar char="•"/>
        <a:defRPr>
          <a:solidFill>
            <a:schemeClr val="tx1"/>
          </a:solidFill>
          <a:latin typeface="+mn-lt"/>
        </a:defRPr>
      </a:lvl2pPr>
      <a:lvl3pPr marL="1135063" indent="-220663" algn="just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Times" pitchFamily="18" charset="0"/>
        <a:buChar char="•"/>
        <a:defRPr sz="1600">
          <a:solidFill>
            <a:schemeClr val="tx1"/>
          </a:solidFill>
          <a:latin typeface="+mn-lt"/>
        </a:defRPr>
      </a:lvl3pPr>
      <a:lvl4pPr marL="1503363" indent="-2079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Times" pitchFamily="18" charset="0"/>
        <a:buChar char="•"/>
        <a:defRPr sz="1600">
          <a:solidFill>
            <a:schemeClr val="tx1"/>
          </a:solidFill>
          <a:latin typeface="+mn-lt"/>
        </a:defRPr>
      </a:lvl4pPr>
      <a:lvl5pPr marL="1898650" indent="-2047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Times" pitchFamily="18" charset="0"/>
        <a:buChar char="•"/>
        <a:defRPr sz="1600">
          <a:solidFill>
            <a:schemeClr val="tx1"/>
          </a:solidFill>
          <a:latin typeface="+mn-lt"/>
        </a:defRPr>
      </a:lvl5pPr>
      <a:lvl6pPr marL="2355850" indent="-20478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•"/>
        <a:defRPr sz="1600">
          <a:solidFill>
            <a:schemeClr val="tx1"/>
          </a:solidFill>
          <a:latin typeface="+mn-lt"/>
        </a:defRPr>
      </a:lvl6pPr>
      <a:lvl7pPr marL="2813050" indent="-20478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•"/>
        <a:defRPr sz="1600">
          <a:solidFill>
            <a:schemeClr val="tx1"/>
          </a:solidFill>
          <a:latin typeface="+mn-lt"/>
        </a:defRPr>
      </a:lvl7pPr>
      <a:lvl8pPr marL="3270250" indent="-20478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•"/>
        <a:defRPr sz="1600">
          <a:solidFill>
            <a:schemeClr val="tx1"/>
          </a:solidFill>
          <a:latin typeface="+mn-lt"/>
        </a:defRPr>
      </a:lvl8pPr>
      <a:lvl9pPr marL="3727450" indent="-20478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•"/>
        <a:defRPr sz="16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2tE4CB0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ziescherp.b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46314" y="438151"/>
            <a:ext cx="7831137" cy="1095375"/>
          </a:xfrm>
        </p:spPr>
        <p:txBody>
          <a:bodyPr/>
          <a:lstStyle/>
          <a:p>
            <a:pPr eaLnBrk="1" hangingPunct="1"/>
            <a:r>
              <a:rPr lang="en-US" sz="2800" dirty="0"/>
              <a:t>Object Oriented Programming</a:t>
            </a:r>
          </a:p>
        </p:txBody>
      </p:sp>
      <p:sp>
        <p:nvSpPr>
          <p:cNvPr id="167939" name="Rectangle 9"/>
          <p:cNvSpPr>
            <a:spLocks noChangeArrowheads="1"/>
          </p:cNvSpPr>
          <p:nvPr/>
        </p:nvSpPr>
        <p:spPr bwMode="auto">
          <a:xfrm>
            <a:off x="2236788" y="1543051"/>
            <a:ext cx="7834312" cy="804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Les 5: Strings,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geavanceerde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zaken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Arial" charset="0"/>
                <a:cs typeface="Arial" charset="0"/>
              </a:rPr>
              <a:t>(</a:t>
            </a:r>
            <a:r>
              <a:rPr lang="en-US" sz="2400" dirty="0" err="1">
                <a:solidFill>
                  <a:prstClr val="white"/>
                </a:solidFill>
                <a:latin typeface="Arial" charset="0"/>
                <a:cs typeface="Arial" charset="0"/>
              </a:rPr>
              <a:t>Engelstalige</a:t>
            </a:r>
            <a:r>
              <a:rPr lang="en-US" sz="2400" dirty="0">
                <a:solidFill>
                  <a:prstClr val="white"/>
                </a:solidFill>
                <a:latin typeface="Arial" charset="0"/>
                <a:cs typeface="Arial" charset="0"/>
              </a:rPr>
              <a:t> slides)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791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Working with Delimited String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74825" y="1600200"/>
            <a:ext cx="8713788" cy="49974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400" kern="1200" dirty="0">
                <a:latin typeface="Verdana" pitchFamily="34" charset="0"/>
                <a:cs typeface="Arial" charset="0"/>
              </a:rPr>
              <a:t>Use the </a:t>
            </a:r>
            <a:r>
              <a:rPr lang="en-US" altLang="zh-TW" sz="2400" kern="1200" dirty="0">
                <a:solidFill>
                  <a:srgbClr val="FF9900"/>
                </a:solidFill>
                <a:latin typeface="Verdana" pitchFamily="34" charset="0"/>
                <a:cs typeface="Arial" charset="0"/>
              </a:rPr>
              <a:t>Split() </a:t>
            </a:r>
            <a:r>
              <a:rPr lang="en-US" altLang="zh-TW" sz="2400" kern="1200" dirty="0">
                <a:latin typeface="Verdana" pitchFamily="34" charset="0"/>
                <a:cs typeface="Arial" charset="0"/>
              </a:rPr>
              <a:t>method of the string object to split delimited data</a:t>
            </a:r>
          </a:p>
          <a:p>
            <a:pPr lvl="1">
              <a:lnSpc>
                <a:spcPct val="90000"/>
              </a:lnSpc>
            </a:pPr>
            <a:r>
              <a:rPr lang="en-US" altLang="zh-TW" sz="2000" kern="1200" dirty="0">
                <a:latin typeface="Verdana" pitchFamily="34" charset="0"/>
                <a:ea typeface="+mn-ea"/>
                <a:cs typeface="Arial" charset="0"/>
              </a:rPr>
              <a:t>Parameter is the char that represents the delimiter</a:t>
            </a:r>
          </a:p>
          <a:p>
            <a:pPr lvl="1">
              <a:lnSpc>
                <a:spcPct val="90000"/>
              </a:lnSpc>
            </a:pPr>
            <a:r>
              <a:rPr lang="en-US" altLang="zh-TW" sz="2000" kern="1200" dirty="0">
                <a:latin typeface="Verdana" pitchFamily="34" charset="0"/>
                <a:ea typeface="+mn-ea"/>
                <a:cs typeface="Arial" charset="0"/>
              </a:rPr>
              <a:t>Returns an array of strings</a:t>
            </a:r>
          </a:p>
          <a:p>
            <a:pPr>
              <a:lnSpc>
                <a:spcPct val="90000"/>
              </a:lnSpc>
            </a:pPr>
            <a:r>
              <a:rPr lang="en-US" altLang="zh-TW" sz="2400" kern="1200" dirty="0">
                <a:latin typeface="Verdana" pitchFamily="34" charset="0"/>
                <a:cs typeface="Arial" charset="0"/>
              </a:rPr>
              <a:t>Use </a:t>
            </a:r>
            <a:r>
              <a:rPr lang="en-US" altLang="zh-TW" sz="2400" kern="1200" dirty="0" err="1">
                <a:solidFill>
                  <a:srgbClr val="FF9900"/>
                </a:solidFill>
                <a:latin typeface="Verdana" pitchFamily="34" charset="0"/>
                <a:cs typeface="Arial" charset="0"/>
              </a:rPr>
              <a:t>String.Join</a:t>
            </a:r>
            <a:r>
              <a:rPr lang="en-US" altLang="zh-TW" sz="2400" kern="1200" dirty="0">
                <a:solidFill>
                  <a:srgbClr val="FF9900"/>
                </a:solidFill>
                <a:latin typeface="Verdana" pitchFamily="34" charset="0"/>
                <a:cs typeface="Arial" charset="0"/>
              </a:rPr>
              <a:t>()</a:t>
            </a:r>
            <a:r>
              <a:rPr lang="en-US" altLang="zh-TW" sz="2400" kern="1200" dirty="0">
                <a:latin typeface="Verdana" pitchFamily="34" charset="0"/>
                <a:cs typeface="Arial" charset="0"/>
              </a:rPr>
              <a:t> to join an array of strings</a:t>
            </a:r>
          </a:p>
          <a:p>
            <a:pPr lvl="1">
              <a:lnSpc>
                <a:spcPct val="90000"/>
              </a:lnSpc>
            </a:pPr>
            <a:r>
              <a:rPr lang="en-US" altLang="zh-TW" sz="2000" kern="1200" dirty="0">
                <a:latin typeface="Verdana" pitchFamily="34" charset="0"/>
                <a:ea typeface="+mn-ea"/>
                <a:cs typeface="Arial" charset="0"/>
              </a:rPr>
              <a:t>1st parameter is the delimiter to use</a:t>
            </a:r>
          </a:p>
          <a:p>
            <a:pPr lvl="1">
              <a:lnSpc>
                <a:spcPct val="90000"/>
              </a:lnSpc>
            </a:pPr>
            <a:r>
              <a:rPr lang="en-US" altLang="zh-TW" sz="2000" kern="1200" dirty="0">
                <a:latin typeface="Verdana" pitchFamily="34" charset="0"/>
                <a:ea typeface="+mn-ea"/>
                <a:cs typeface="Arial" charset="0"/>
              </a:rPr>
              <a:t>2nd parameter is the string array to join</a:t>
            </a:r>
          </a:p>
        </p:txBody>
      </p:sp>
    </p:spTree>
    <p:extLst>
      <p:ext uri="{BB962C8B-B14F-4D97-AF65-F5344CB8AC3E}">
        <p14:creationId xmlns:p14="http://schemas.microsoft.com/office/powerpoint/2010/main" val="1735584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0"/>
            <a:ext cx="8229600" cy="1139825"/>
          </a:xfrm>
        </p:spPr>
        <p:txBody>
          <a:bodyPr/>
          <a:lstStyle/>
          <a:p>
            <a:r>
              <a:rPr lang="en-US" altLang="zh-TW" sz="3200" dirty="0"/>
              <a:t>Working with Delimited String</a:t>
            </a:r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066801"/>
            <a:ext cx="6400800" cy="4202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388" name="Rectangle 4"/>
          <p:cNvSpPr>
            <a:spLocks noChangeArrowheads="1"/>
          </p:cNvSpPr>
          <p:nvPr/>
        </p:nvSpPr>
        <p:spPr bwMode="auto">
          <a:xfrm>
            <a:off x="4140201" y="2328863"/>
            <a:ext cx="1249363" cy="228600"/>
          </a:xfrm>
          <a:prstGeom prst="rect">
            <a:avLst/>
          </a:prstGeom>
          <a:noFill/>
          <a:ln w="28575">
            <a:solidFill>
              <a:srgbClr val="CC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nl-B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cxnSp>
        <p:nvCxnSpPr>
          <p:cNvPr id="16389" name="AutoShape 5"/>
          <p:cNvCxnSpPr>
            <a:cxnSpLocks noChangeShapeType="1"/>
            <a:stCxn id="16388" idx="3"/>
            <a:endCxn id="16390" idx="3"/>
          </p:cNvCxnSpPr>
          <p:nvPr/>
        </p:nvCxnSpPr>
        <p:spPr bwMode="auto">
          <a:xfrm>
            <a:off x="5403850" y="2443164"/>
            <a:ext cx="2825750" cy="803275"/>
          </a:xfrm>
          <a:prstGeom prst="straightConnector1">
            <a:avLst/>
          </a:prstGeom>
          <a:noFill/>
          <a:ln w="28575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390" name="Text Box 6"/>
          <p:cNvSpPr txBox="1">
            <a:spLocks noChangeArrowheads="1"/>
          </p:cNvSpPr>
          <p:nvPr/>
        </p:nvSpPr>
        <p:spPr bwMode="auto">
          <a:xfrm rot="10800000">
            <a:off x="8229600" y="1371601"/>
            <a:ext cx="2133600" cy="374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Use the 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itchFamily="49" charset="0"/>
                <a:ea typeface="+mn-ea"/>
                <a:cs typeface="Arial" charset="0"/>
              </a:rPr>
              <a:t>Split()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method of the string object to split delimited data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Parameter is the 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itchFamily="49" charset="0"/>
                <a:ea typeface="+mn-ea"/>
                <a:cs typeface="Arial" charset="0"/>
              </a:rPr>
              <a:t>char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that represents the delimiter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Returns an array of strings</a:t>
            </a:r>
          </a:p>
        </p:txBody>
      </p:sp>
      <p:sp>
        <p:nvSpPr>
          <p:cNvPr id="16391" name="Rectangle 7"/>
          <p:cNvSpPr>
            <a:spLocks noChangeArrowheads="1"/>
          </p:cNvSpPr>
          <p:nvPr/>
        </p:nvSpPr>
        <p:spPr bwMode="auto">
          <a:xfrm>
            <a:off x="3530601" y="4191000"/>
            <a:ext cx="2809875" cy="228600"/>
          </a:xfrm>
          <a:prstGeom prst="rect">
            <a:avLst/>
          </a:prstGeom>
          <a:noFill/>
          <a:ln w="28575">
            <a:solidFill>
              <a:srgbClr val="CC33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nl-B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cxnSp>
        <p:nvCxnSpPr>
          <p:cNvPr id="16392" name="AutoShape 8"/>
          <p:cNvCxnSpPr>
            <a:cxnSpLocks noChangeShapeType="1"/>
            <a:stCxn id="16391" idx="3"/>
            <a:endCxn id="16393" idx="2"/>
          </p:cNvCxnSpPr>
          <p:nvPr/>
        </p:nvCxnSpPr>
        <p:spPr bwMode="auto">
          <a:xfrm>
            <a:off x="6354764" y="4305301"/>
            <a:ext cx="211137" cy="1211263"/>
          </a:xfrm>
          <a:prstGeom prst="straightConnector1">
            <a:avLst/>
          </a:prstGeom>
          <a:noFill/>
          <a:ln w="28575">
            <a:solidFill>
              <a:srgbClr val="CC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393" name="Text Box 9"/>
          <p:cNvSpPr txBox="1">
            <a:spLocks noChangeArrowheads="1"/>
          </p:cNvSpPr>
          <p:nvPr/>
        </p:nvSpPr>
        <p:spPr bwMode="auto">
          <a:xfrm rot="10800000">
            <a:off x="3503614" y="5516564"/>
            <a:ext cx="6124575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Use 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itchFamily="49" charset="0"/>
                <a:ea typeface="+mn-ea"/>
                <a:cs typeface="Arial" charset="0"/>
              </a:rPr>
              <a:t>String.Join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itchFamily="49" charset="0"/>
                <a:ea typeface="+mn-ea"/>
                <a:cs typeface="Arial" charset="0"/>
              </a:rPr>
              <a:t>()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to join an array of strings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1</a:t>
            </a:r>
            <a:r>
              <a:rPr kumimoji="0" lang="en-US" altLang="zh-TW" sz="2000" b="1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st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parameter is the delimiter to use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2</a:t>
            </a:r>
            <a:r>
              <a:rPr kumimoji="0" lang="en-US" altLang="zh-TW" sz="2000" b="1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nd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 parameter is the string array to join</a:t>
            </a:r>
          </a:p>
        </p:txBody>
      </p:sp>
    </p:spTree>
    <p:extLst>
      <p:ext uri="{BB962C8B-B14F-4D97-AF65-F5344CB8AC3E}">
        <p14:creationId xmlns:p14="http://schemas.microsoft.com/office/powerpoint/2010/main" val="881938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3"/>
          <p:cNvSpPr>
            <a:spLocks noGrp="1" noChangeArrowheads="1"/>
          </p:cNvSpPr>
          <p:nvPr>
            <p:ph type="title"/>
          </p:nvPr>
        </p:nvSpPr>
        <p:spPr>
          <a:xfrm>
            <a:off x="1992313" y="1"/>
            <a:ext cx="8229600" cy="765175"/>
          </a:xfrm>
        </p:spPr>
        <p:txBody>
          <a:bodyPr/>
          <a:lstStyle/>
          <a:p>
            <a:r>
              <a:rPr lang="en-US" altLang="zh-TW" sz="3200" dirty="0"/>
              <a:t>Length, Trim, …</a:t>
            </a:r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278911" y="1875613"/>
            <a:ext cx="9144000" cy="56896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zh-TW" b="1" dirty="0">
                <a:solidFill>
                  <a:srgbClr val="FF8800"/>
                </a:solidFill>
                <a:latin typeface="Courier New" pitchFamily="49" charset="0"/>
              </a:rPr>
              <a:t>Length</a:t>
            </a:r>
            <a:endParaRPr lang="en-US" altLang="zh-TW" dirty="0">
              <a:solidFill>
                <a:srgbClr val="FF8800"/>
              </a:solidFill>
            </a:endParaRPr>
          </a:p>
          <a:p>
            <a:pPr lvl="1">
              <a:lnSpc>
                <a:spcPct val="80000"/>
              </a:lnSpc>
            </a:pPr>
            <a:r>
              <a:rPr lang="en-US" altLang="zh-TW" dirty="0"/>
              <a:t>Number of characters in a string</a:t>
            </a:r>
          </a:p>
          <a:p>
            <a:pPr lvl="1">
              <a:lnSpc>
                <a:spcPct val="80000"/>
              </a:lnSpc>
            </a:pPr>
            <a:r>
              <a:rPr lang="en-US" altLang="zh-TW" dirty="0"/>
              <a:t>A Property not method</a:t>
            </a:r>
            <a:r>
              <a:rPr lang="en-US" altLang="zh-TW" dirty="0">
                <a:latin typeface="Arial"/>
              </a:rPr>
              <a:t>…</a:t>
            </a:r>
            <a:r>
              <a:rPr lang="en-US" altLang="zh-TW" dirty="0"/>
              <a:t> notice no </a:t>
            </a:r>
            <a:r>
              <a:rPr lang="en-US" altLang="zh-TW" b="1" dirty="0">
                <a:latin typeface="Courier New" pitchFamily="49" charset="0"/>
              </a:rPr>
              <a:t>()</a:t>
            </a:r>
          </a:p>
          <a:p>
            <a:pPr>
              <a:lnSpc>
                <a:spcPct val="80000"/>
              </a:lnSpc>
            </a:pPr>
            <a:r>
              <a:rPr lang="en-US" altLang="zh-TW" b="1" dirty="0" err="1">
                <a:solidFill>
                  <a:srgbClr val="FF8800"/>
                </a:solidFill>
                <a:latin typeface="Courier New" pitchFamily="49" charset="0"/>
              </a:rPr>
              <a:t>IndexOf</a:t>
            </a:r>
            <a:r>
              <a:rPr lang="en-US" altLang="zh-TW" b="1" dirty="0">
                <a:solidFill>
                  <a:srgbClr val="FF8800"/>
                </a:solidFill>
                <a:latin typeface="Courier New" pitchFamily="49" charset="0"/>
              </a:rPr>
              <a:t>()</a:t>
            </a:r>
          </a:p>
          <a:p>
            <a:pPr lvl="1">
              <a:lnSpc>
                <a:spcPct val="80000"/>
              </a:lnSpc>
            </a:pPr>
            <a:r>
              <a:rPr lang="en-US" altLang="zh-TW" dirty="0"/>
              <a:t>Returns an </a:t>
            </a:r>
            <a:r>
              <a:rPr lang="en-US" altLang="zh-TW" b="1" dirty="0" err="1">
                <a:latin typeface="Courier New" pitchFamily="49" charset="0"/>
              </a:rPr>
              <a:t>int</a:t>
            </a:r>
            <a:r>
              <a:rPr lang="en-US" altLang="zh-TW" dirty="0"/>
              <a:t> representing the index of first character of the search string</a:t>
            </a:r>
          </a:p>
          <a:p>
            <a:pPr lvl="1">
              <a:lnSpc>
                <a:spcPct val="80000"/>
              </a:lnSpc>
            </a:pPr>
            <a:r>
              <a:rPr lang="en-US" altLang="zh-TW" dirty="0"/>
              <a:t>Parameter is the string to search for</a:t>
            </a:r>
          </a:p>
          <a:p>
            <a:pPr>
              <a:lnSpc>
                <a:spcPct val="80000"/>
              </a:lnSpc>
            </a:pPr>
            <a:r>
              <a:rPr lang="en-US" altLang="zh-TW" b="1" dirty="0">
                <a:solidFill>
                  <a:srgbClr val="FF8800"/>
                </a:solidFill>
                <a:latin typeface="Courier New" pitchFamily="49" charset="0"/>
              </a:rPr>
              <a:t>Trim()</a:t>
            </a:r>
          </a:p>
          <a:p>
            <a:pPr lvl="1">
              <a:lnSpc>
                <a:spcPct val="80000"/>
              </a:lnSpc>
            </a:pPr>
            <a:r>
              <a:rPr lang="en-US" altLang="zh-TW" dirty="0"/>
              <a:t>Removes white spaces from a string</a:t>
            </a:r>
          </a:p>
          <a:p>
            <a:pPr>
              <a:lnSpc>
                <a:spcPct val="80000"/>
              </a:lnSpc>
            </a:pPr>
            <a:r>
              <a:rPr lang="en-US" altLang="zh-TW" b="1" dirty="0" err="1">
                <a:solidFill>
                  <a:srgbClr val="FF8800"/>
                </a:solidFill>
                <a:latin typeface="Courier New" pitchFamily="49" charset="0"/>
              </a:rPr>
              <a:t>ToUpper</a:t>
            </a:r>
            <a:r>
              <a:rPr lang="en-US" altLang="zh-TW" b="1" dirty="0">
                <a:solidFill>
                  <a:srgbClr val="FF8800"/>
                </a:solidFill>
                <a:latin typeface="Courier New" pitchFamily="49" charset="0"/>
              </a:rPr>
              <a:t>()</a:t>
            </a:r>
          </a:p>
          <a:p>
            <a:pPr lvl="1">
              <a:lnSpc>
                <a:spcPct val="80000"/>
              </a:lnSpc>
            </a:pPr>
            <a:r>
              <a:rPr lang="en-US" altLang="zh-TW" dirty="0"/>
              <a:t>Returns an UPPERCASE version of the string</a:t>
            </a:r>
          </a:p>
          <a:p>
            <a:pPr>
              <a:lnSpc>
                <a:spcPct val="80000"/>
              </a:lnSpc>
            </a:pPr>
            <a:r>
              <a:rPr lang="en-US" altLang="zh-TW" b="1" dirty="0" err="1">
                <a:solidFill>
                  <a:srgbClr val="FF8800"/>
                </a:solidFill>
                <a:latin typeface="Courier New" pitchFamily="49" charset="0"/>
              </a:rPr>
              <a:t>ToLower</a:t>
            </a:r>
            <a:r>
              <a:rPr lang="en-US" altLang="zh-TW" b="1" dirty="0">
                <a:solidFill>
                  <a:srgbClr val="FF8800"/>
                </a:solidFill>
                <a:latin typeface="Courier New" pitchFamily="49" charset="0"/>
              </a:rPr>
              <a:t>()</a:t>
            </a:r>
          </a:p>
          <a:p>
            <a:pPr lvl="1">
              <a:lnSpc>
                <a:spcPct val="80000"/>
              </a:lnSpc>
            </a:pPr>
            <a:r>
              <a:rPr lang="en-US" altLang="zh-TW" dirty="0"/>
              <a:t>Returns a lowercase version of the string</a:t>
            </a:r>
          </a:p>
        </p:txBody>
      </p:sp>
    </p:spTree>
    <p:extLst>
      <p:ext uri="{BB962C8B-B14F-4D97-AF65-F5344CB8AC3E}">
        <p14:creationId xmlns:p14="http://schemas.microsoft.com/office/powerpoint/2010/main" val="2041036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388" y="1052514"/>
            <a:ext cx="5573712" cy="558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>
          <a:xfrm>
            <a:off x="1981200" y="277814"/>
            <a:ext cx="8229600" cy="630237"/>
          </a:xfrm>
        </p:spPr>
        <p:txBody>
          <a:bodyPr/>
          <a:lstStyle/>
          <a:p>
            <a:r>
              <a:rPr lang="en-US" altLang="zh-TW" sz="3200" dirty="0"/>
              <a:t>Exercise: what will be the output?</a:t>
            </a:r>
          </a:p>
        </p:txBody>
      </p:sp>
    </p:spTree>
    <p:extLst>
      <p:ext uri="{BB962C8B-B14F-4D97-AF65-F5344CB8AC3E}">
        <p14:creationId xmlns:p14="http://schemas.microsoft.com/office/powerpoint/2010/main" val="3744220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388" y="1052514"/>
            <a:ext cx="5573712" cy="558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>
          <a:xfrm>
            <a:off x="1981200" y="277814"/>
            <a:ext cx="8229600" cy="630237"/>
          </a:xfrm>
        </p:spPr>
        <p:txBody>
          <a:bodyPr/>
          <a:lstStyle/>
          <a:p>
            <a:r>
              <a:rPr lang="en-US" altLang="zh-TW" sz="3200" dirty="0"/>
              <a:t>Length, Trim, …</a:t>
            </a:r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701" y="3716338"/>
            <a:ext cx="3706813" cy="2940050"/>
          </a:xfrm>
          <a:prstGeom prst="rect">
            <a:avLst/>
          </a:prstGeom>
          <a:noFill/>
          <a:ln w="38100">
            <a:solidFill>
              <a:srgbClr val="FF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9141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Methods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09157" y="1237108"/>
            <a:ext cx="8686800" cy="4530725"/>
          </a:xfrm>
        </p:spPr>
        <p:txBody>
          <a:bodyPr/>
          <a:lstStyle/>
          <a:p>
            <a:r>
              <a:rPr lang="en-US" altLang="zh-TW" dirty="0"/>
              <a:t>string Replace( string old, string new )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937" y="1854171"/>
            <a:ext cx="5667375" cy="1343025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8267" y="3811649"/>
            <a:ext cx="5200650" cy="1600200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3936" y="3045271"/>
            <a:ext cx="2914650" cy="457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0388" y="5290326"/>
            <a:ext cx="3600450" cy="5429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1432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Methods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984342"/>
            <a:ext cx="8686800" cy="4530725"/>
          </a:xfrm>
        </p:spPr>
        <p:txBody>
          <a:bodyPr/>
          <a:lstStyle/>
          <a:p>
            <a:r>
              <a:rPr lang="en-US" altLang="zh-TW" dirty="0"/>
              <a:t>int Compare( string s1, string s2 ) </a:t>
            </a:r>
          </a:p>
          <a:p>
            <a:pPr lvl="1"/>
            <a:r>
              <a:rPr lang="en-US" altLang="zh-TW" dirty="0"/>
              <a:t>-1: s1  &lt;  s2</a:t>
            </a:r>
          </a:p>
          <a:p>
            <a:pPr lvl="1"/>
            <a:r>
              <a:rPr lang="en-US" altLang="zh-TW" dirty="0"/>
              <a:t>0 : s1 == s2 </a:t>
            </a:r>
          </a:p>
          <a:p>
            <a:pPr lvl="1"/>
            <a:r>
              <a:rPr lang="en-US" altLang="zh-TW" dirty="0"/>
              <a:t>1 : s1  &gt;  s2</a:t>
            </a:r>
          </a:p>
          <a:p>
            <a:pPr lvl="1"/>
            <a:endParaRPr lang="en-US" altLang="zh-TW" dirty="0"/>
          </a:p>
          <a:p>
            <a:pPr lvl="1"/>
            <a:r>
              <a:rPr lang="en-US" dirty="0"/>
              <a:t>returns an integer that indicates their relative position in the sort order</a:t>
            </a:r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07B686B5-A3C3-43BB-81FD-E7C7E2B27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1281" y="3117619"/>
            <a:ext cx="53721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26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9BE57-3E4C-4F2D-A61F-E5D956E6E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ReadAllLines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1954FBB-04FE-4149-B12D-8423DB11F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System.File.ReadAllLines</a:t>
            </a:r>
            <a:endParaRPr lang="nl-BE" dirty="0"/>
          </a:p>
          <a:p>
            <a:pPr lvl="1"/>
            <a:r>
              <a:rPr lang="nl-BE" dirty="0"/>
              <a:t>Return </a:t>
            </a:r>
            <a:r>
              <a:rPr lang="nl-BE" dirty="0" err="1"/>
              <a:t>an</a:t>
            </a:r>
            <a:r>
              <a:rPr lang="nl-BE" dirty="0"/>
              <a:t> arrays of strings, </a:t>
            </a:r>
            <a:r>
              <a:rPr lang="nl-BE" dirty="0" err="1"/>
              <a:t>each</a:t>
            </a:r>
            <a:r>
              <a:rPr lang="nl-BE" dirty="0"/>
              <a:t> string </a:t>
            </a:r>
            <a:r>
              <a:rPr lang="nl-BE" dirty="0" err="1"/>
              <a:t>being</a:t>
            </a:r>
            <a:r>
              <a:rPr lang="nl-BE" dirty="0"/>
              <a:t> </a:t>
            </a:r>
            <a:r>
              <a:rPr lang="nl-BE" dirty="0" err="1"/>
              <a:t>one</a:t>
            </a:r>
            <a:r>
              <a:rPr lang="nl-BE" dirty="0"/>
              <a:t> line of </a:t>
            </a:r>
            <a:r>
              <a:rPr lang="nl-BE" dirty="0" err="1"/>
              <a:t>text</a:t>
            </a:r>
            <a:r>
              <a:rPr lang="nl-BE" dirty="0"/>
              <a:t> (</a:t>
            </a:r>
            <a:r>
              <a:rPr lang="nl-BE" dirty="0" err="1"/>
              <a:t>ending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\r\n) in </a:t>
            </a:r>
            <a:r>
              <a:rPr lang="nl-BE" dirty="0" err="1"/>
              <a:t>the</a:t>
            </a:r>
            <a:r>
              <a:rPr lang="nl-BE" dirty="0"/>
              <a:t> file</a:t>
            </a:r>
          </a:p>
          <a:p>
            <a:pPr lvl="1"/>
            <a:r>
              <a:rPr lang="nl-BE" dirty="0" err="1"/>
              <a:t>File.WriteAllLines</a:t>
            </a:r>
            <a:r>
              <a:rPr lang="nl-BE" dirty="0"/>
              <a:t> : reverse, </a:t>
            </a:r>
            <a:r>
              <a:rPr lang="nl-BE" dirty="0" err="1"/>
              <a:t>write</a:t>
            </a:r>
            <a:r>
              <a:rPr lang="nl-BE" dirty="0"/>
              <a:t> string array </a:t>
            </a:r>
            <a:r>
              <a:rPr lang="nl-BE" dirty="0" err="1"/>
              <a:t>to</a:t>
            </a:r>
            <a:r>
              <a:rPr lang="nl-BE" dirty="0"/>
              <a:t> a file</a:t>
            </a:r>
          </a:p>
          <a:p>
            <a:pPr lvl="1"/>
            <a:endParaRPr lang="nl-BE" dirty="0"/>
          </a:p>
          <a:p>
            <a:r>
              <a:rPr lang="nl-BE" dirty="0" err="1"/>
              <a:t>Example</a:t>
            </a:r>
            <a:r>
              <a:rPr lang="nl-BE" dirty="0"/>
              <a:t>:</a:t>
            </a:r>
          </a:p>
          <a:p>
            <a:pPr lvl="1"/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A47D2FD-5228-48A5-9908-BA724CB5E4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ap|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8185B150-D8AF-4289-83EB-29C0CD543CA1}"/>
              </a:ext>
            </a:extLst>
          </p:cNvPr>
          <p:cNvSpPr/>
          <p:nvPr/>
        </p:nvSpPr>
        <p:spPr>
          <a:xfrm>
            <a:off x="1034143" y="2641938"/>
            <a:ext cx="9144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string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[] lines =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File.ReadAllLines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@"c:\mymovies.csv"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for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(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int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i = 0; i &lt; lines.Length; i++)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{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   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Console.WriteLine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(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lines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[i]);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}</a:t>
            </a:r>
            <a:endParaRPr kumimoji="0" lang="nl-B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061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B4CECA-C35E-43F0-812C-8C2826E31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</a:t>
            </a:r>
            <a:r>
              <a:rPr lang="nl-BE" dirty="0" err="1"/>
              <a:t>csv-parser</a:t>
            </a:r>
            <a:r>
              <a:rPr lang="nl-BE" dirty="0"/>
              <a:t> </a:t>
            </a:r>
            <a:r>
              <a:rPr lang="nl-BE" dirty="0" err="1"/>
              <a:t>example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A042D17-8067-441B-9CA4-EF8541AA9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Imagine</a:t>
            </a:r>
            <a:r>
              <a:rPr lang="nl-BE" dirty="0"/>
              <a:t> </a:t>
            </a:r>
            <a:r>
              <a:rPr lang="nl-BE" dirty="0" err="1"/>
              <a:t>you</a:t>
            </a:r>
            <a:r>
              <a:rPr lang="nl-BE" dirty="0"/>
              <a:t> have a </a:t>
            </a:r>
            <a:r>
              <a:rPr lang="nl-BE" dirty="0" err="1"/>
              <a:t>csv</a:t>
            </a:r>
            <a:r>
              <a:rPr lang="nl-BE" dirty="0"/>
              <a:t> file </a:t>
            </a:r>
            <a:r>
              <a:rPr lang="nl-BE" dirty="0" err="1"/>
              <a:t>such</a:t>
            </a:r>
            <a:r>
              <a:rPr lang="nl-BE" dirty="0"/>
              <a:t> as soccerstars.csv </a:t>
            </a:r>
            <a:r>
              <a:rPr lang="nl-BE" dirty="0" err="1"/>
              <a:t>containing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following</a:t>
            </a:r>
            <a:r>
              <a:rPr lang="nl-BE" dirty="0"/>
              <a:t> </a:t>
            </a:r>
            <a:r>
              <a:rPr lang="nl-BE" dirty="0" err="1"/>
              <a:t>text</a:t>
            </a:r>
            <a:r>
              <a:rPr lang="nl-BE" dirty="0"/>
              <a:t>:</a:t>
            </a:r>
          </a:p>
          <a:p>
            <a:pPr marL="477837" lvl="1" indent="0">
              <a:buNone/>
            </a:pPr>
            <a:r>
              <a:rPr lang="nl-BE" dirty="0"/>
              <a:t>Dams;Tim;1981</a:t>
            </a:r>
          </a:p>
          <a:p>
            <a:pPr marL="477837" lvl="1" indent="0">
              <a:buNone/>
            </a:pPr>
            <a:r>
              <a:rPr lang="nl-BE" dirty="0"/>
              <a:t>Hamdaoui;Mounir;1984</a:t>
            </a:r>
          </a:p>
          <a:p>
            <a:pPr marL="477837" lvl="1" indent="0">
              <a:buNone/>
            </a:pPr>
            <a:r>
              <a:rPr lang="nl-BE" dirty="0"/>
              <a:t>Stoffels;José;1950</a:t>
            </a:r>
          </a:p>
          <a:p>
            <a:pPr marL="477837" lvl="1" indent="0">
              <a:buNone/>
            </a:pPr>
            <a:endParaRPr lang="nl-BE" dirty="0"/>
          </a:p>
          <a:p>
            <a:pPr marL="477837" lvl="1" indent="0">
              <a:buNone/>
            </a:pPr>
            <a:endParaRPr lang="nl-BE" dirty="0"/>
          </a:p>
          <a:p>
            <a:r>
              <a:rPr lang="nl-BE" dirty="0" err="1"/>
              <a:t>Following</a:t>
            </a:r>
            <a:r>
              <a:rPr lang="nl-BE" dirty="0"/>
              <a:t> code </a:t>
            </a:r>
            <a:r>
              <a:rPr lang="nl-BE" dirty="0" err="1"/>
              <a:t>parses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file, </a:t>
            </a:r>
            <a:r>
              <a:rPr lang="nl-BE" dirty="0" err="1"/>
              <a:t>and</a:t>
            </a:r>
            <a:r>
              <a:rPr lang="nl-BE" dirty="0"/>
              <a:t> prints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individuel</a:t>
            </a:r>
            <a:r>
              <a:rPr lang="nl-BE" dirty="0"/>
              <a:t> information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player</a:t>
            </a:r>
            <a:r>
              <a:rPr lang="nl-BE" dirty="0"/>
              <a:t>: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2794EA5-9E6D-40FC-B11D-664ACBD1F9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ap|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D91BA758-8F4C-4F04-A176-A9C114DDE136}"/>
              </a:ext>
            </a:extLst>
          </p:cNvPr>
          <p:cNvSpPr/>
          <p:nvPr/>
        </p:nvSpPr>
        <p:spPr>
          <a:xfrm>
            <a:off x="1324127" y="3724986"/>
            <a:ext cx="1094951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string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[] lines =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File.ReadAllLines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@"c:\soccerstars.csv"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for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(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int</a:t>
            </a:r>
            <a:r>
              <a:rPr kumimoji="0" lang="nn-NO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i = 0; i &lt; lines.Length; i++)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{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    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string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[]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splitted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=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lines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[i].Split(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';'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nl-BE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Arial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   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Console.WriteLine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(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$"Voornaam speler 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{i}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= 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{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splitted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[1]}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"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   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Console.WriteLine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(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$"Achternaam speler 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{i}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= 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{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splitted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[0]}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"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   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Console.WriteLine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(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$"Geboortejaar speler 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{i}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= 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{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splitted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[2]}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"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Arial" charset="0"/>
              </a:rPr>
              <a:t>            }</a:t>
            </a:r>
            <a:endParaRPr kumimoji="0" lang="nl-B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54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1C036D-42A6-4B03-BD32-D49B37D5E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Using </a:t>
            </a:r>
            <a:r>
              <a:rPr lang="nl-BE" dirty="0" err="1"/>
              <a:t>webclient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process</a:t>
            </a:r>
            <a:r>
              <a:rPr lang="nl-BE" dirty="0"/>
              <a:t> online </a:t>
            </a:r>
            <a:r>
              <a:rPr lang="nl-BE" dirty="0" err="1"/>
              <a:t>csv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73DE9A-781A-4950-A4A0-347740AA4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  <a:hlinkClick r:id="rId2"/>
              </a:rPr>
              <a:t>https://bit.ly/2tE4CB0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B638965-D335-497E-927B-F5271E67CC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© ap| </a:t>
            </a:r>
            <a:fld id="{8A00CA90-1673-4C5D-B289-DA0BFE9501DF}" type="slidenum">
              <a:rPr lang="nl-NL" smtClean="0"/>
              <a:pPr>
                <a:defRPr/>
              </a:pPr>
              <a:t>19</a:t>
            </a:fld>
            <a:endParaRPr lang="nl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1EC488A5-B19B-48AA-B81F-02A4E84C5B09}"/>
              </a:ext>
            </a:extLst>
          </p:cNvPr>
          <p:cNvSpPr/>
          <p:nvPr/>
        </p:nvSpPr>
        <p:spPr>
          <a:xfrm>
            <a:off x="548640" y="2330670"/>
            <a:ext cx="934904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	     </a:t>
            </a:r>
            <a:r>
              <a:rPr 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System.Net.WebClient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wc =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System.Net.WebClient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csv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wc.DownloadString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"https://bit.ly/2tE4CB0"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</a:p>
          <a:p>
            <a:r>
              <a:rPr lang="nl-BE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l-BE">
                <a:solidFill>
                  <a:srgbClr val="0000FF"/>
                </a:solidFill>
                <a:latin typeface="Consolas" panose="020B0609020204030204" pitchFamily="49" charset="0"/>
              </a:rPr>
              <a:t>string[]</a:t>
            </a:r>
            <a:r>
              <a:rPr lang="nl-BE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splitted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csv.Split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'\n'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l-BE" dirty="0" err="1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i = 1; i &lt; </a:t>
            </a:r>
            <a:r>
              <a:rPr 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splitted.Length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; i++)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    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[] lijnsplit = </a:t>
            </a:r>
            <a:r>
              <a:rPr lang="nl-BE" dirty="0" err="1">
                <a:solidFill>
                  <a:srgbClr val="000000"/>
                </a:solidFill>
                <a:latin typeface="Consolas" panose="020B0609020204030204" pitchFamily="49" charset="0"/>
              </a:rPr>
              <a:t>splitted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[i].Split(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','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Console.WriteLine(</a:t>
            </a:r>
            <a:r>
              <a:rPr lang="it-IT" dirty="0">
                <a:solidFill>
                  <a:srgbClr val="A31515"/>
                </a:solidFill>
                <a:latin typeface="Consolas" panose="020B0609020204030204" pitchFamily="49" charset="0"/>
              </a:rPr>
              <a:t>"Data 1="</a:t>
            </a:r>
            <a:r>
              <a:rPr lang="it-IT" dirty="0">
                <a:solidFill>
                  <a:srgbClr val="000000"/>
                </a:solidFill>
                <a:latin typeface="Consolas" panose="020B0609020204030204" pitchFamily="49" charset="0"/>
              </a:rPr>
              <a:t>+lijnsplit[0]);</a:t>
            </a:r>
          </a:p>
          <a:p>
            <a:r>
              <a:rPr lang="it-IT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Console.WriteLine(</a:t>
            </a:r>
            <a:r>
              <a:rPr lang="it-IT" dirty="0">
                <a:solidFill>
                  <a:srgbClr val="A31515"/>
                </a:solidFill>
                <a:latin typeface="Consolas" panose="020B0609020204030204" pitchFamily="49" charset="0"/>
              </a:rPr>
              <a:t>"Data 2="</a:t>
            </a:r>
            <a:r>
              <a:rPr lang="it-IT" dirty="0">
                <a:solidFill>
                  <a:srgbClr val="000000"/>
                </a:solidFill>
                <a:latin typeface="Consolas" panose="020B0609020204030204" pitchFamily="49" charset="0"/>
              </a:rPr>
              <a:t> + lijnsplit[1]);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  <a:endParaRPr lang="nl-BE" dirty="0"/>
          </a:p>
        </p:txBody>
      </p:sp>
      <p:sp>
        <p:nvSpPr>
          <p:cNvPr id="6" name="Bijschrift: lijn 5">
            <a:extLst>
              <a:ext uri="{FF2B5EF4-FFF2-40B4-BE49-F238E27FC236}">
                <a16:creationId xmlns:a16="http://schemas.microsoft.com/office/drawing/2014/main" id="{BCA397F0-3A15-4730-8A87-1F57A863C2FD}"/>
              </a:ext>
            </a:extLst>
          </p:cNvPr>
          <p:cNvSpPr/>
          <p:nvPr/>
        </p:nvSpPr>
        <p:spPr bwMode="auto">
          <a:xfrm>
            <a:off x="7187739" y="3085495"/>
            <a:ext cx="2460566" cy="483437"/>
          </a:xfrm>
          <a:prstGeom prst="borderCallout1">
            <a:avLst>
              <a:gd name="adj1" fmla="val 18750"/>
              <a:gd name="adj2" fmla="val -8333"/>
              <a:gd name="adj3" fmla="val 157207"/>
              <a:gd name="adj4" fmla="val -131735"/>
            </a:avLst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BE" dirty="0">
                <a:latin typeface="Arial" charset="0"/>
              </a:rPr>
              <a:t>First line is a header</a:t>
            </a:r>
            <a:endParaRPr kumimoji="0" lang="nl-B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837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Strings 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Arrays of </a:t>
            </a:r>
            <a:r>
              <a:rPr lang="nl-BE" dirty="0" err="1"/>
              <a:t>chars</a:t>
            </a:r>
            <a:r>
              <a:rPr lang="nl-BE" dirty="0"/>
              <a:t> are: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ap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| </a:t>
            </a:r>
            <a:fld id="{07DCCE98-C9D1-4FEF-ADDE-AE30A9E734C1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3727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C1CC89C1-DC1E-917B-D25E-69B5776D404F}"/>
              </a:ext>
            </a:extLst>
          </p:cNvPr>
          <p:cNvSpPr/>
          <p:nvPr/>
        </p:nvSpPr>
        <p:spPr>
          <a:xfrm>
            <a:off x="838200" y="5085184"/>
            <a:ext cx="10658400" cy="86409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8E1924-B892-8B5A-7836-BE57C96EF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Meer info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732A4CC-42D6-F95B-C0C5-FF2A05D19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267671"/>
          </a:xfrm>
        </p:spPr>
        <p:txBody>
          <a:bodyPr>
            <a:normAutofit/>
          </a:bodyPr>
          <a:lstStyle/>
          <a:p>
            <a:r>
              <a:rPr lang="nl-BE" dirty="0"/>
              <a:t>Slides gemaakt door </a:t>
            </a:r>
          </a:p>
          <a:p>
            <a:pPr lvl="1"/>
            <a:r>
              <a:rPr lang="nl-BE" dirty="0"/>
              <a:t>Tim Dams (</a:t>
            </a:r>
            <a:r>
              <a:rPr lang="nl-BE" dirty="0">
                <a:hlinkClick r:id="rId2" action="ppaction://hlinkfile"/>
              </a:rPr>
              <a:t>ziescherp.be</a:t>
            </a:r>
            <a:r>
              <a:rPr lang="nl-BE" dirty="0"/>
              <a:t>), AP Hogeschool opleidingen elektronica-</a:t>
            </a:r>
            <a:r>
              <a:rPr lang="nl-BE" dirty="0" err="1"/>
              <a:t>ict</a:t>
            </a:r>
            <a:r>
              <a:rPr lang="nl-BE" dirty="0"/>
              <a:t> en toegepaste informatica</a:t>
            </a:r>
          </a:p>
          <a:p>
            <a:pPr lvl="1"/>
            <a:endParaRPr lang="nl-BE" dirty="0"/>
          </a:p>
          <a:p>
            <a:r>
              <a:rPr lang="nl-BE" dirty="0"/>
              <a:t>Sommige slides gebaseerd of gekopieerd van slidedecks van:</a:t>
            </a:r>
          </a:p>
          <a:p>
            <a:pPr lvl="1"/>
            <a:r>
              <a:rPr lang="nl-BE" sz="2200" dirty="0"/>
              <a:t>Programmeren in C# door Douglas Bell en Mike Parr (vert. Kris Hermans)</a:t>
            </a:r>
          </a:p>
          <a:p>
            <a:pPr lvl="1"/>
            <a:r>
              <a:rPr lang="nl-BE" sz="2200" dirty="0"/>
              <a:t>Microsoft Visual C# 2015: An </a:t>
            </a:r>
            <a:r>
              <a:rPr lang="nl-BE" sz="2200" dirty="0" err="1"/>
              <a:t>Introduction</a:t>
            </a:r>
            <a:r>
              <a:rPr lang="nl-BE" sz="2200" dirty="0"/>
              <a:t> </a:t>
            </a:r>
            <a:r>
              <a:rPr lang="nl-BE" sz="2200" dirty="0" err="1"/>
              <a:t>to</a:t>
            </a:r>
            <a:r>
              <a:rPr lang="nl-BE" sz="2200" dirty="0"/>
              <a:t> Object-</a:t>
            </a:r>
            <a:r>
              <a:rPr lang="nl-BE" sz="2200" dirty="0" err="1"/>
              <a:t>Oriented</a:t>
            </a:r>
            <a:r>
              <a:rPr lang="nl-BE" sz="2200" dirty="0"/>
              <a:t> Programming door Joyce </a:t>
            </a:r>
            <a:r>
              <a:rPr lang="nl-BE" sz="2200" dirty="0" err="1"/>
              <a:t>Farrell</a:t>
            </a:r>
            <a:endParaRPr lang="nl-BE" sz="2200" dirty="0"/>
          </a:p>
          <a:p>
            <a:pPr lvl="1"/>
            <a:r>
              <a:rPr lang="nl-BE" dirty="0"/>
              <a:t>E.a.</a:t>
            </a:r>
          </a:p>
          <a:p>
            <a:pPr lvl="1"/>
            <a:endParaRPr lang="nl-BE" dirty="0"/>
          </a:p>
          <a:p>
            <a:pPr lvl="1"/>
            <a:endParaRPr lang="nl-BE" dirty="0"/>
          </a:p>
          <a:p>
            <a:r>
              <a:rPr lang="nl-BE" b="1" dirty="0"/>
              <a:t>Slides mogen aangepast worden, op voorwaarde dat deze slide steeds achteraan de slidedeck staat.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C3978F3-3532-3F17-E9AB-E248272BA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nl-B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/>
              <a:t>Zie Scherp Scherper</a:t>
            </a:r>
            <a:endParaRPr lang="nl-BE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9769B4E3-C3FC-8575-9CA3-EE3F0673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nl-B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8A62353-F7CD-46ED-8877-B27D0E33FCF8}" type="slidenum">
              <a:rPr lang="nl-BE" smtClean="0"/>
              <a:pPr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6072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992313" y="103850"/>
            <a:ext cx="8229600" cy="1139825"/>
          </a:xfrm>
        </p:spPr>
        <p:txBody>
          <a:bodyPr/>
          <a:lstStyle/>
          <a:p>
            <a:r>
              <a:rPr lang="en-US" altLang="zh-TW" sz="3200" dirty="0"/>
              <a:t>Strings: </a:t>
            </a:r>
            <a:r>
              <a:rPr lang="en-US" altLang="zh-TW" sz="2400" dirty="0"/>
              <a:t>What are they?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92313" y="1412876"/>
            <a:ext cx="8229600" cy="4968875"/>
          </a:xfrm>
        </p:spPr>
        <p:txBody>
          <a:bodyPr/>
          <a:lstStyle/>
          <a:p>
            <a:r>
              <a:rPr lang="en-US" altLang="zh-TW" sz="2800" dirty="0"/>
              <a:t>What is a string?</a:t>
            </a:r>
          </a:p>
          <a:p>
            <a:pPr lvl="1"/>
            <a:r>
              <a:rPr lang="en-US" altLang="zh-TW" sz="2400" dirty="0"/>
              <a:t>In real-life: A sequence of letters and numbers</a:t>
            </a:r>
          </a:p>
          <a:p>
            <a:pPr lvl="1"/>
            <a:r>
              <a:rPr lang="en-US" altLang="zh-TW" sz="2400" dirty="0"/>
              <a:t>In C#: A collection of </a:t>
            </a:r>
            <a:r>
              <a:rPr lang="en-US" altLang="zh-TW" sz="2400" b="1" dirty="0">
                <a:solidFill>
                  <a:srgbClr val="FF9900"/>
                </a:solidFill>
                <a:latin typeface="Courier New" pitchFamily="49" charset="0"/>
              </a:rPr>
              <a:t>char</a:t>
            </a:r>
            <a:r>
              <a:rPr lang="en-US" altLang="zh-TW" sz="2400" dirty="0"/>
              <a:t> data types (0, 1, n)</a:t>
            </a:r>
            <a:endParaRPr lang="en-US" altLang="zh-TW" sz="3600" dirty="0"/>
          </a:p>
        </p:txBody>
      </p:sp>
    </p:spTree>
    <p:extLst>
      <p:ext uri="{BB962C8B-B14F-4D97-AF65-F5344CB8AC3E}">
        <p14:creationId xmlns:p14="http://schemas.microsoft.com/office/powerpoint/2010/main" val="1895348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Strings: </a:t>
            </a:r>
            <a:r>
              <a:rPr lang="en-US" altLang="zh-TW" sz="1400" dirty="0"/>
              <a:t>What are they?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2800" dirty="0"/>
              <a:t>Where area strings used?</a:t>
            </a:r>
          </a:p>
          <a:p>
            <a:pPr lvl="1"/>
            <a:r>
              <a:rPr lang="en-US" altLang="zh-TW" sz="2400" dirty="0"/>
              <a:t>Everywhere!</a:t>
            </a:r>
          </a:p>
          <a:p>
            <a:pPr lvl="1"/>
            <a:r>
              <a:rPr lang="en-US" altLang="zh-TW" sz="2400" dirty="0"/>
              <a:t>Probably the most commonly used type</a:t>
            </a:r>
          </a:p>
          <a:p>
            <a:pPr lvl="1"/>
            <a:r>
              <a:rPr lang="en-US" altLang="zh-TW" sz="2400" dirty="0"/>
              <a:t>All inputs in .NET Console, Web, Windows applications are initially strings </a:t>
            </a:r>
          </a:p>
        </p:txBody>
      </p:sp>
    </p:spTree>
    <p:extLst>
      <p:ext uri="{BB962C8B-B14F-4D97-AF65-F5344CB8AC3E}">
        <p14:creationId xmlns:p14="http://schemas.microsoft.com/office/powerpoint/2010/main" val="4039224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2622"/>
            <a:ext cx="8229600" cy="1139825"/>
          </a:xfrm>
        </p:spPr>
        <p:txBody>
          <a:bodyPr/>
          <a:lstStyle/>
          <a:p>
            <a:r>
              <a:rPr lang="en-US" altLang="zh-TW" sz="2800" dirty="0"/>
              <a:t>Verbatim &amp; Escape Characters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774826" y="1600201"/>
            <a:ext cx="8893175" cy="197326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dirty="0"/>
              <a:t>Escape Characters are non-printable characters</a:t>
            </a:r>
          </a:p>
          <a:p>
            <a:pPr lvl="1">
              <a:lnSpc>
                <a:spcPct val="90000"/>
              </a:lnSpc>
            </a:pPr>
            <a:r>
              <a:rPr lang="en-US" altLang="zh-TW" dirty="0"/>
              <a:t>Data read from files may contain these characters</a:t>
            </a:r>
          </a:p>
          <a:p>
            <a:pPr lvl="1">
              <a:lnSpc>
                <a:spcPct val="90000"/>
              </a:lnSpc>
            </a:pPr>
            <a:r>
              <a:rPr lang="en-US" altLang="zh-TW" dirty="0"/>
              <a:t>Data written to files may contain these characters</a:t>
            </a:r>
          </a:p>
        </p:txBody>
      </p:sp>
      <p:sp>
        <p:nvSpPr>
          <p:cNvPr id="14372" name="Rectangle 36"/>
          <p:cNvSpPr>
            <a:spLocks noChangeArrowheads="1"/>
          </p:cNvSpPr>
          <p:nvPr/>
        </p:nvSpPr>
        <p:spPr bwMode="auto">
          <a:xfrm>
            <a:off x="2257647" y="3323931"/>
            <a:ext cx="8686800" cy="1944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B9F25"/>
              </a:buClr>
              <a:buSzPct val="60000"/>
              <a:buFont typeface="Wingdings" pitchFamily="2" charset="2"/>
              <a:buChar char="n"/>
              <a:tabLst/>
              <a:defRPr/>
            </a:pP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itchFamily="34" charset="0"/>
                <a:ea typeface="+mn-ea"/>
                <a:cs typeface="Arial" charset="0"/>
              </a:rPr>
              <a:t>Verbatim Character: </a:t>
            </a: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Verdana" pitchFamily="34" charset="0"/>
                <a:ea typeface="+mn-ea"/>
                <a:cs typeface="Arial" charset="0"/>
              </a:rPr>
              <a:t>@</a:t>
            </a: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prstClr val="black"/>
              </a:buClr>
              <a:buSzTx/>
              <a:buFontTx/>
              <a:buChar char="•"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itchFamily="34" charset="0"/>
                <a:ea typeface="+mn-ea"/>
                <a:cs typeface="Arial" charset="0"/>
              </a:rPr>
              <a:t>Means 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“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itchFamily="34" charset="0"/>
                <a:ea typeface="+mn-ea"/>
                <a:cs typeface="Arial" charset="0"/>
              </a:rPr>
              <a:t>as-is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”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itchFamily="34" charset="0"/>
                <a:ea typeface="+mn-ea"/>
                <a:cs typeface="Arial" charset="0"/>
              </a:rPr>
              <a:t>, literally</a:t>
            </a: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prstClr val="black"/>
              </a:buClr>
              <a:buSzTx/>
              <a:buFontTx/>
              <a:buChar char="•"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itchFamily="34" charset="0"/>
                <a:ea typeface="+mn-ea"/>
                <a:cs typeface="Arial" charset="0"/>
              </a:rPr>
              <a:t>Adding the verbatim character eliminates the effects of 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“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itchFamily="34" charset="0"/>
                <a:ea typeface="+mn-ea"/>
                <a:cs typeface="Arial" charset="0"/>
              </a:rPr>
              <a:t>\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”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itchFamily="34" charset="0"/>
                <a:ea typeface="+mn-ea"/>
                <a:cs typeface="Arial" charset="0"/>
              </a:rPr>
              <a:t> </a:t>
            </a: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prstClr val="black"/>
              </a:buClr>
              <a:buSzTx/>
              <a:buFontTx/>
              <a:buChar char="•"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itchFamily="34" charset="0"/>
                <a:ea typeface="+mn-ea"/>
                <a:cs typeface="Arial" charset="0"/>
              </a:rPr>
              <a:t>Often used in local file paths</a:t>
            </a:r>
          </a:p>
        </p:txBody>
      </p:sp>
    </p:spTree>
    <p:extLst>
      <p:ext uri="{BB962C8B-B14F-4D97-AF65-F5344CB8AC3E}">
        <p14:creationId xmlns:p14="http://schemas.microsoft.com/office/powerpoint/2010/main" val="3994881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3C9D81-BA71-414B-A9AA-109632AEC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Escape </a:t>
            </a:r>
            <a:r>
              <a:rPr lang="nl-BE" dirty="0" err="1"/>
              <a:t>characters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E29E4A1-EC4F-43D8-BA76-3EF323BDD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3085" y="1304987"/>
            <a:ext cx="10949516" cy="4902200"/>
          </a:xfrm>
        </p:spPr>
        <p:txBody>
          <a:bodyPr/>
          <a:lstStyle/>
          <a:p>
            <a:r>
              <a:rPr lang="nl-BE" sz="1600" dirty="0"/>
              <a:t>C# </a:t>
            </a:r>
            <a:r>
              <a:rPr lang="nl-BE" sz="1600" dirty="0" err="1"/>
              <a:t>defines</a:t>
            </a:r>
            <a:r>
              <a:rPr lang="nl-BE" sz="1600" dirty="0"/>
              <a:t> </a:t>
            </a:r>
            <a:r>
              <a:rPr lang="nl-BE" sz="1600" dirty="0" err="1"/>
              <a:t>the</a:t>
            </a:r>
            <a:r>
              <a:rPr lang="nl-BE" sz="1600" dirty="0"/>
              <a:t> </a:t>
            </a:r>
            <a:r>
              <a:rPr lang="nl-BE" sz="1600" dirty="0" err="1"/>
              <a:t>following</a:t>
            </a:r>
            <a:r>
              <a:rPr lang="nl-BE" sz="1600" dirty="0"/>
              <a:t> </a:t>
            </a:r>
            <a:r>
              <a:rPr lang="nl-BE" sz="1600" dirty="0" err="1"/>
              <a:t>character</a:t>
            </a:r>
            <a:r>
              <a:rPr lang="nl-BE" sz="1600" dirty="0"/>
              <a:t> escape </a:t>
            </a:r>
            <a:r>
              <a:rPr lang="nl-BE" sz="1600" dirty="0" err="1"/>
              <a:t>sequences</a:t>
            </a:r>
            <a:r>
              <a:rPr lang="nl-BE" sz="1600" dirty="0"/>
              <a:t>:</a:t>
            </a:r>
          </a:p>
          <a:p>
            <a:endParaRPr lang="nl-BE" sz="1600" dirty="0"/>
          </a:p>
          <a:p>
            <a:pPr lvl="1"/>
            <a:r>
              <a:rPr lang="nl-BE" sz="1400" b="1" dirty="0"/>
              <a:t>\' – single quote, </a:t>
            </a:r>
            <a:r>
              <a:rPr lang="nl-BE" sz="1400" b="1" dirty="0" err="1"/>
              <a:t>needed</a:t>
            </a:r>
            <a:r>
              <a:rPr lang="nl-BE" sz="1400" b="1" dirty="0"/>
              <a:t> </a:t>
            </a:r>
            <a:r>
              <a:rPr lang="nl-BE" sz="1400" b="1" dirty="0" err="1"/>
              <a:t>for</a:t>
            </a:r>
            <a:r>
              <a:rPr lang="nl-BE" sz="1400" b="1" dirty="0"/>
              <a:t> </a:t>
            </a:r>
            <a:r>
              <a:rPr lang="nl-BE" sz="1400" b="1" dirty="0" err="1"/>
              <a:t>character</a:t>
            </a:r>
            <a:r>
              <a:rPr lang="nl-BE" sz="1400" b="1" dirty="0"/>
              <a:t> </a:t>
            </a:r>
            <a:r>
              <a:rPr lang="nl-BE" sz="1400" b="1" dirty="0" err="1"/>
              <a:t>literals</a:t>
            </a:r>
            <a:endParaRPr lang="nl-BE" sz="1400" b="1" dirty="0"/>
          </a:p>
          <a:p>
            <a:pPr lvl="1"/>
            <a:r>
              <a:rPr lang="nl-BE" sz="1400" b="1" dirty="0"/>
              <a:t>\" – double quote, </a:t>
            </a:r>
            <a:r>
              <a:rPr lang="nl-BE" sz="1400" b="1" dirty="0" err="1"/>
              <a:t>needed</a:t>
            </a:r>
            <a:r>
              <a:rPr lang="nl-BE" sz="1400" b="1" dirty="0"/>
              <a:t> </a:t>
            </a:r>
            <a:r>
              <a:rPr lang="nl-BE" sz="1400" b="1" dirty="0" err="1"/>
              <a:t>for</a:t>
            </a:r>
            <a:r>
              <a:rPr lang="nl-BE" sz="1400" b="1" dirty="0"/>
              <a:t> string </a:t>
            </a:r>
            <a:r>
              <a:rPr lang="nl-BE" sz="1400" b="1" dirty="0" err="1"/>
              <a:t>literals</a:t>
            </a:r>
            <a:endParaRPr lang="nl-BE" sz="1400" b="1" dirty="0"/>
          </a:p>
          <a:p>
            <a:pPr lvl="1"/>
            <a:r>
              <a:rPr lang="nl-BE" sz="1400" b="1" dirty="0"/>
              <a:t>\\ – backslash</a:t>
            </a:r>
          </a:p>
          <a:p>
            <a:pPr lvl="1"/>
            <a:r>
              <a:rPr lang="nl-BE" sz="1400" dirty="0"/>
              <a:t>\0 – </a:t>
            </a:r>
            <a:r>
              <a:rPr lang="nl-BE" sz="1400" dirty="0" err="1"/>
              <a:t>Unicode</a:t>
            </a:r>
            <a:r>
              <a:rPr lang="nl-BE" sz="1400" dirty="0"/>
              <a:t> </a:t>
            </a:r>
            <a:r>
              <a:rPr lang="nl-BE" sz="1400" dirty="0" err="1"/>
              <a:t>character</a:t>
            </a:r>
            <a:r>
              <a:rPr lang="nl-BE" sz="1400" dirty="0"/>
              <a:t> 0</a:t>
            </a:r>
          </a:p>
          <a:p>
            <a:pPr lvl="1"/>
            <a:r>
              <a:rPr lang="nl-BE" sz="1400" dirty="0"/>
              <a:t>\a – Alert (</a:t>
            </a:r>
            <a:r>
              <a:rPr lang="nl-BE" sz="1400" dirty="0" err="1"/>
              <a:t>character</a:t>
            </a:r>
            <a:r>
              <a:rPr lang="nl-BE" sz="1400" dirty="0"/>
              <a:t> 7)</a:t>
            </a:r>
          </a:p>
          <a:p>
            <a:pPr lvl="1"/>
            <a:r>
              <a:rPr lang="nl-BE" sz="1400" dirty="0"/>
              <a:t>\b – Backspace (</a:t>
            </a:r>
            <a:r>
              <a:rPr lang="nl-BE" sz="1400" dirty="0" err="1"/>
              <a:t>character</a:t>
            </a:r>
            <a:r>
              <a:rPr lang="nl-BE" sz="1400" dirty="0"/>
              <a:t> 8)</a:t>
            </a:r>
          </a:p>
          <a:p>
            <a:pPr lvl="1"/>
            <a:r>
              <a:rPr lang="nl-BE" sz="1400" dirty="0"/>
              <a:t>\f – Form feed (</a:t>
            </a:r>
            <a:r>
              <a:rPr lang="nl-BE" sz="1400" dirty="0" err="1"/>
              <a:t>character</a:t>
            </a:r>
            <a:r>
              <a:rPr lang="nl-BE" sz="1400" dirty="0"/>
              <a:t> 12)</a:t>
            </a:r>
          </a:p>
          <a:p>
            <a:pPr lvl="1"/>
            <a:r>
              <a:rPr lang="nl-BE" sz="1400" b="1" dirty="0"/>
              <a:t>\n – New line (</a:t>
            </a:r>
            <a:r>
              <a:rPr lang="nl-BE" sz="1400" b="1" dirty="0" err="1"/>
              <a:t>character</a:t>
            </a:r>
            <a:r>
              <a:rPr lang="nl-BE" sz="1400" b="1" dirty="0"/>
              <a:t> 10)</a:t>
            </a:r>
          </a:p>
          <a:p>
            <a:pPr lvl="1"/>
            <a:r>
              <a:rPr lang="nl-BE" sz="1400" b="1" dirty="0"/>
              <a:t>\r – </a:t>
            </a:r>
            <a:r>
              <a:rPr lang="nl-BE" sz="1400" b="1" dirty="0" err="1"/>
              <a:t>Carriage</a:t>
            </a:r>
            <a:r>
              <a:rPr lang="nl-BE" sz="1400" b="1" dirty="0"/>
              <a:t> return (</a:t>
            </a:r>
            <a:r>
              <a:rPr lang="nl-BE" sz="1400" b="1" dirty="0" err="1"/>
              <a:t>character</a:t>
            </a:r>
            <a:r>
              <a:rPr lang="nl-BE" sz="1400" b="1" dirty="0"/>
              <a:t> 13)</a:t>
            </a:r>
          </a:p>
          <a:p>
            <a:pPr lvl="1"/>
            <a:r>
              <a:rPr lang="nl-BE" sz="1400" b="1" dirty="0"/>
              <a:t>\t – </a:t>
            </a:r>
            <a:r>
              <a:rPr lang="nl-BE" sz="1400" b="1" dirty="0" err="1"/>
              <a:t>Horizontal</a:t>
            </a:r>
            <a:r>
              <a:rPr lang="nl-BE" sz="1400" b="1" dirty="0"/>
              <a:t> tab (</a:t>
            </a:r>
            <a:r>
              <a:rPr lang="nl-BE" sz="1400" b="1" dirty="0" err="1"/>
              <a:t>character</a:t>
            </a:r>
            <a:r>
              <a:rPr lang="nl-BE" sz="1400" b="1" dirty="0"/>
              <a:t> 9)</a:t>
            </a:r>
          </a:p>
          <a:p>
            <a:pPr lvl="1"/>
            <a:r>
              <a:rPr lang="nl-BE" sz="1400" dirty="0"/>
              <a:t>\v – </a:t>
            </a:r>
            <a:r>
              <a:rPr lang="nl-BE" sz="1400" dirty="0" err="1"/>
              <a:t>Vertical</a:t>
            </a:r>
            <a:r>
              <a:rPr lang="nl-BE" sz="1400" dirty="0"/>
              <a:t> quote (</a:t>
            </a:r>
            <a:r>
              <a:rPr lang="nl-BE" sz="1400" dirty="0" err="1"/>
              <a:t>character</a:t>
            </a:r>
            <a:r>
              <a:rPr lang="nl-BE" sz="1400" dirty="0"/>
              <a:t> 11)</a:t>
            </a:r>
          </a:p>
          <a:p>
            <a:pPr lvl="1"/>
            <a:r>
              <a:rPr lang="nl-BE" sz="1400" dirty="0"/>
              <a:t>\</a:t>
            </a:r>
            <a:r>
              <a:rPr lang="nl-BE" sz="1400" dirty="0" err="1"/>
              <a:t>uxxxx</a:t>
            </a:r>
            <a:r>
              <a:rPr lang="nl-BE" sz="1400" dirty="0"/>
              <a:t> – </a:t>
            </a:r>
            <a:r>
              <a:rPr lang="nl-BE" sz="1400" dirty="0" err="1"/>
              <a:t>Unicode</a:t>
            </a:r>
            <a:r>
              <a:rPr lang="nl-BE" sz="1400" dirty="0"/>
              <a:t> escape </a:t>
            </a:r>
            <a:r>
              <a:rPr lang="nl-BE" sz="1400" dirty="0" err="1"/>
              <a:t>sequence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character</a:t>
            </a:r>
            <a:r>
              <a:rPr lang="nl-BE" sz="1400" dirty="0"/>
              <a:t>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hex</a:t>
            </a:r>
            <a:r>
              <a:rPr lang="nl-BE" sz="1400" dirty="0"/>
              <a:t> </a:t>
            </a:r>
            <a:r>
              <a:rPr lang="nl-BE" sz="1400" dirty="0" err="1"/>
              <a:t>value</a:t>
            </a:r>
            <a:r>
              <a:rPr lang="nl-BE" sz="1400" dirty="0"/>
              <a:t> </a:t>
            </a:r>
            <a:r>
              <a:rPr lang="nl-BE" sz="1400" dirty="0" err="1"/>
              <a:t>xxxx</a:t>
            </a:r>
            <a:endParaRPr lang="nl-BE" sz="1400" dirty="0"/>
          </a:p>
          <a:p>
            <a:pPr lvl="1"/>
            <a:r>
              <a:rPr lang="nl-BE" sz="1400" dirty="0"/>
              <a:t>\</a:t>
            </a:r>
            <a:r>
              <a:rPr lang="nl-BE" sz="1400" dirty="0" err="1"/>
              <a:t>xn</a:t>
            </a:r>
            <a:r>
              <a:rPr lang="nl-BE" sz="1400" dirty="0"/>
              <a:t>[n][n][n] – </a:t>
            </a:r>
            <a:r>
              <a:rPr lang="nl-BE" sz="1400" dirty="0" err="1"/>
              <a:t>Unicode</a:t>
            </a:r>
            <a:r>
              <a:rPr lang="nl-BE" sz="1400" dirty="0"/>
              <a:t> escape </a:t>
            </a:r>
            <a:r>
              <a:rPr lang="nl-BE" sz="1400" dirty="0" err="1"/>
              <a:t>sequence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character</a:t>
            </a:r>
            <a:r>
              <a:rPr lang="nl-BE" sz="1400" dirty="0"/>
              <a:t>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hex</a:t>
            </a:r>
            <a:r>
              <a:rPr lang="nl-BE" sz="1400" dirty="0"/>
              <a:t> </a:t>
            </a:r>
            <a:r>
              <a:rPr lang="nl-BE" sz="1400" dirty="0" err="1"/>
              <a:t>value</a:t>
            </a:r>
            <a:r>
              <a:rPr lang="nl-BE" sz="1400" dirty="0"/>
              <a:t> </a:t>
            </a:r>
            <a:r>
              <a:rPr lang="nl-BE" sz="1400" dirty="0" err="1"/>
              <a:t>nnnn</a:t>
            </a:r>
            <a:r>
              <a:rPr lang="nl-BE" sz="1400" dirty="0"/>
              <a:t> (</a:t>
            </a:r>
            <a:r>
              <a:rPr lang="nl-BE" sz="1400" dirty="0" err="1"/>
              <a:t>variable</a:t>
            </a:r>
            <a:r>
              <a:rPr lang="nl-BE" sz="1400" dirty="0"/>
              <a:t> </a:t>
            </a:r>
            <a:r>
              <a:rPr lang="nl-BE" sz="1400" dirty="0" err="1"/>
              <a:t>length</a:t>
            </a:r>
            <a:r>
              <a:rPr lang="nl-BE" sz="1400" dirty="0"/>
              <a:t> </a:t>
            </a:r>
            <a:r>
              <a:rPr lang="nl-BE" sz="1400" dirty="0" err="1"/>
              <a:t>version</a:t>
            </a:r>
            <a:r>
              <a:rPr lang="nl-BE" sz="1400" dirty="0"/>
              <a:t> of \</a:t>
            </a:r>
            <a:r>
              <a:rPr lang="nl-BE" sz="1400" dirty="0" err="1"/>
              <a:t>uxxxx</a:t>
            </a:r>
            <a:r>
              <a:rPr lang="nl-BE" sz="1400" dirty="0"/>
              <a:t>)</a:t>
            </a:r>
          </a:p>
          <a:p>
            <a:pPr lvl="1"/>
            <a:r>
              <a:rPr lang="nl-BE" sz="1400" dirty="0"/>
              <a:t>\</a:t>
            </a:r>
            <a:r>
              <a:rPr lang="nl-BE" sz="1400" dirty="0" err="1"/>
              <a:t>Uxxxxxxxx</a:t>
            </a:r>
            <a:r>
              <a:rPr lang="nl-BE" sz="1400" dirty="0"/>
              <a:t> – </a:t>
            </a:r>
            <a:r>
              <a:rPr lang="nl-BE" sz="1400" dirty="0" err="1"/>
              <a:t>Unicode</a:t>
            </a:r>
            <a:r>
              <a:rPr lang="nl-BE" sz="1400" dirty="0"/>
              <a:t> escape </a:t>
            </a:r>
            <a:r>
              <a:rPr lang="nl-BE" sz="1400" dirty="0" err="1"/>
              <a:t>sequence</a:t>
            </a:r>
            <a:r>
              <a:rPr lang="nl-BE" sz="1400" dirty="0"/>
              <a:t> 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character</a:t>
            </a:r>
            <a:r>
              <a:rPr lang="nl-BE" sz="1400" dirty="0"/>
              <a:t> </a:t>
            </a:r>
            <a:r>
              <a:rPr lang="nl-BE" sz="1400" dirty="0" err="1"/>
              <a:t>with</a:t>
            </a:r>
            <a:r>
              <a:rPr lang="nl-BE" sz="1400" dirty="0"/>
              <a:t> </a:t>
            </a:r>
            <a:r>
              <a:rPr lang="nl-BE" sz="1400" dirty="0" err="1"/>
              <a:t>hex</a:t>
            </a:r>
            <a:r>
              <a:rPr lang="nl-BE" sz="1400" dirty="0"/>
              <a:t> </a:t>
            </a:r>
            <a:r>
              <a:rPr lang="nl-BE" sz="1400" dirty="0" err="1"/>
              <a:t>value</a:t>
            </a:r>
            <a:r>
              <a:rPr lang="nl-BE" sz="1400" dirty="0"/>
              <a:t> </a:t>
            </a:r>
            <a:r>
              <a:rPr lang="nl-BE" sz="1400" dirty="0" err="1"/>
              <a:t>xxxxxxxx</a:t>
            </a:r>
            <a:r>
              <a:rPr lang="nl-BE" sz="1400" dirty="0"/>
              <a:t> (</a:t>
            </a:r>
            <a:r>
              <a:rPr lang="nl-BE" sz="1400" dirty="0" err="1"/>
              <a:t>for</a:t>
            </a:r>
            <a:r>
              <a:rPr lang="nl-BE" sz="1400" dirty="0"/>
              <a:t> </a:t>
            </a:r>
            <a:r>
              <a:rPr lang="nl-BE" sz="1400" dirty="0" err="1"/>
              <a:t>generating</a:t>
            </a:r>
            <a:r>
              <a:rPr lang="nl-BE" sz="1400" dirty="0"/>
              <a:t> </a:t>
            </a:r>
            <a:r>
              <a:rPr lang="nl-BE" sz="1400" dirty="0" err="1"/>
              <a:t>surrogates</a:t>
            </a:r>
            <a:r>
              <a:rPr lang="nl-BE" sz="1400" dirty="0"/>
              <a:t>)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962C91A-6190-4EED-A6A6-A9779430D1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ap|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4873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Verbatim string literals: @ -character</a:t>
            </a:r>
            <a:endParaRPr lang="en-US" altLang="zh-TW" sz="3200" dirty="0">
              <a:latin typeface="Lucida Console" pitchFamily="49" charset="0"/>
            </a:endParaRP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0" y="1905000"/>
            <a:ext cx="8382000" cy="4495800"/>
          </a:xfrm>
        </p:spPr>
        <p:txBody>
          <a:bodyPr/>
          <a:lstStyle/>
          <a:p>
            <a:r>
              <a:rPr lang="en-US" altLang="zh-TW" dirty="0"/>
              <a:t>Normally have to use escape characters</a:t>
            </a:r>
          </a:p>
          <a:p>
            <a:pPr lvl="1"/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Verbatim string literals using the @ character</a:t>
            </a:r>
          </a:p>
          <a:p>
            <a:pPr lvl="1"/>
            <a:r>
              <a:rPr lang="en-US" altLang="zh-TW" dirty="0"/>
              <a:t>Most escape sequences ignored</a:t>
            </a:r>
          </a:p>
          <a:p>
            <a:pPr lvl="2"/>
            <a:r>
              <a:rPr lang="en-US" altLang="zh-TW" dirty="0"/>
              <a:t>Except for </a:t>
            </a:r>
            <a:r>
              <a:rPr lang="en-US" altLang="zh-TW" dirty="0">
                <a:latin typeface="Arial"/>
              </a:rPr>
              <a:t>“”</a:t>
            </a:r>
            <a:r>
              <a:rPr lang="en-US" altLang="zh-TW" dirty="0"/>
              <a:t> </a:t>
            </a:r>
          </a:p>
          <a:p>
            <a:pPr lvl="1"/>
            <a:r>
              <a:rPr lang="en-US" altLang="zh-TW" dirty="0"/>
              <a:t>Verbatim literals can be multi-line</a:t>
            </a:r>
          </a:p>
          <a:p>
            <a:pPr lvl="1"/>
            <a:endParaRPr lang="en-US" altLang="zh-TW" sz="2400" b="1" dirty="0">
              <a:latin typeface="Lucida Console" pitchFamily="49" charset="0"/>
            </a:endParaRPr>
          </a:p>
        </p:txBody>
      </p:sp>
      <p:sp>
        <p:nvSpPr>
          <p:cNvPr id="21508" name="Text Box 4"/>
          <p:cNvSpPr txBox="1">
            <a:spLocks noChangeArrowheads="1"/>
          </p:cNvSpPr>
          <p:nvPr/>
        </p:nvSpPr>
        <p:spPr bwMode="auto">
          <a:xfrm>
            <a:off x="2362200" y="2486026"/>
            <a:ext cx="7620000" cy="409575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27713" algn="l"/>
              </a:tabLst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itchFamily="49" charset="0"/>
                <a:ea typeface="新細明體" pitchFamily="18" charset="-120"/>
                <a:cs typeface="Arial" charset="0"/>
              </a:rPr>
              <a:t>string s1= “\\\\server\\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itchFamily="49" charset="0"/>
                <a:ea typeface="新細明體" pitchFamily="18" charset="-120"/>
                <a:cs typeface="Arial" charset="0"/>
              </a:rPr>
              <a:t>fileshare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itchFamily="49" charset="0"/>
                <a:ea typeface="新細明體" pitchFamily="18" charset="-120"/>
                <a:cs typeface="Arial" charset="0"/>
              </a:rPr>
              <a:t>\\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itchFamily="49" charset="0"/>
                <a:ea typeface="新細明體" pitchFamily="18" charset="-120"/>
                <a:cs typeface="Arial" charset="0"/>
              </a:rPr>
              <a:t>filename.cs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itchFamily="49" charset="0"/>
                <a:ea typeface="新細明體" pitchFamily="18" charset="-120"/>
                <a:cs typeface="Arial" charset="0"/>
              </a:rPr>
              <a:t>”;</a:t>
            </a:r>
          </a:p>
        </p:txBody>
      </p:sp>
      <p:sp>
        <p:nvSpPr>
          <p:cNvPr id="21509" name="Text Box 5"/>
          <p:cNvSpPr txBox="1">
            <a:spLocks noChangeArrowheads="1"/>
          </p:cNvSpPr>
          <p:nvPr/>
        </p:nvSpPr>
        <p:spPr bwMode="auto">
          <a:xfrm>
            <a:off x="2362200" y="5229226"/>
            <a:ext cx="7620000" cy="409575"/>
          </a:xfrm>
          <a:prstGeom prst="rect">
            <a:avLst/>
          </a:prstGeom>
          <a:solidFill>
            <a:srgbClr val="92D050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5827713" algn="l"/>
              </a:tabLs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27713" algn="l"/>
              </a:tabLst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itchFamily="49" charset="0"/>
                <a:ea typeface="新細明體" pitchFamily="18" charset="-120"/>
                <a:cs typeface="Arial" charset="0"/>
              </a:rPr>
              <a:t>string s2 = @“\\server\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itchFamily="49" charset="0"/>
                <a:ea typeface="新細明體" pitchFamily="18" charset="-120"/>
                <a:cs typeface="Arial" charset="0"/>
              </a:rPr>
              <a:t>fileshare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itchFamily="49" charset="0"/>
                <a:ea typeface="新細明體" pitchFamily="18" charset="-120"/>
                <a:cs typeface="Arial" charset="0"/>
              </a:rPr>
              <a:t>\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itchFamily="49" charset="0"/>
                <a:ea typeface="新細明體" pitchFamily="18" charset="-120"/>
                <a:cs typeface="Arial" charset="0"/>
              </a:rPr>
              <a:t>filename.cs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itchFamily="49" charset="0"/>
                <a:ea typeface="新細明體" pitchFamily="18" charset="-120"/>
                <a:cs typeface="Arial" charset="0"/>
              </a:rPr>
              <a:t>”;</a:t>
            </a:r>
          </a:p>
        </p:txBody>
      </p:sp>
    </p:spTree>
    <p:extLst>
      <p:ext uri="{BB962C8B-B14F-4D97-AF65-F5344CB8AC3E}">
        <p14:creationId xmlns:p14="http://schemas.microsoft.com/office/powerpoint/2010/main" val="975131208"/>
      </p:ext>
    </p:extLst>
  </p:cSld>
  <p:clrMapOvr>
    <a:masterClrMapping/>
  </p:clrMapOvr>
  <p:transition spd="med">
    <p:strips dir="r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AE6D97-B138-416E-99C7-6C68F610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How </a:t>
            </a:r>
            <a:r>
              <a:rPr lang="nl-BE" dirty="0" err="1"/>
              <a:t>about</a:t>
            </a:r>
            <a:r>
              <a:rPr lang="nl-BE" dirty="0"/>
              <a:t> @ </a:t>
            </a:r>
            <a:r>
              <a:rPr lang="nl-BE" dirty="0" err="1"/>
              <a:t>and</a:t>
            </a:r>
            <a:r>
              <a:rPr lang="nl-BE" dirty="0"/>
              <a:t> $ </a:t>
            </a:r>
            <a:r>
              <a:rPr lang="nl-BE" dirty="0" err="1"/>
              <a:t>together</a:t>
            </a:r>
            <a:r>
              <a:rPr lang="nl-BE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A626929-A4E9-42CB-BC27-0567030A4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Not</a:t>
            </a:r>
            <a:r>
              <a:rPr lang="nl-BE" dirty="0"/>
              <a:t> a </a:t>
            </a:r>
            <a:r>
              <a:rPr lang="nl-BE" dirty="0" err="1"/>
              <a:t>problem</a:t>
            </a:r>
            <a:r>
              <a:rPr lang="nl-BE" dirty="0"/>
              <a:t>!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EF77793-4F30-4DA3-B7AE-ACE98CC5C5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© ap| </a:t>
            </a:r>
            <a:fld id="{8A00CA90-1673-4C5D-B289-DA0BFE9501DF}" type="slidenum">
              <a:rPr kumimoji="0" lang="nl-NL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2D8241BA-6C8B-4E7F-9376-D8B5F5DF0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854" y="2219412"/>
            <a:ext cx="6134100" cy="3933825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174008E8-DAC2-4F07-BBA3-6F8352677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0861" y="3809290"/>
            <a:ext cx="4981575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062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dirty="0"/>
              <a:t>Concatenation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0" y="1600200"/>
            <a:ext cx="8362950" cy="2260600"/>
          </a:xfrm>
        </p:spPr>
        <p:txBody>
          <a:bodyPr/>
          <a:lstStyle/>
          <a:p>
            <a:r>
              <a:rPr lang="en-US" altLang="zh-TW" sz="2800" dirty="0">
                <a:solidFill>
                  <a:srgbClr val="FF9900"/>
                </a:solidFill>
              </a:rPr>
              <a:t>Concatenation</a:t>
            </a:r>
            <a:r>
              <a:rPr lang="en-US" altLang="zh-TW" sz="2800" dirty="0"/>
              <a:t>: </a:t>
            </a:r>
          </a:p>
          <a:p>
            <a:pPr lvl="1"/>
            <a:r>
              <a:rPr lang="en-US" altLang="zh-TW" sz="2400" dirty="0"/>
              <a:t>Process of joining many strings together</a:t>
            </a:r>
          </a:p>
        </p:txBody>
      </p:sp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977" y="3254746"/>
            <a:ext cx="4606334" cy="2092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8190994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ardontwerp">
  <a:themeElements>
    <a:clrScheme name="Roo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Standaardontwerp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nl-NL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nl-NL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ardontwerp 1">
        <a:dk1>
          <a:srgbClr val="330000"/>
        </a:dk1>
        <a:lt1>
          <a:srgbClr val="FFFFFF"/>
        </a:lt1>
        <a:dk2>
          <a:srgbClr val="330000"/>
        </a:dk2>
        <a:lt2>
          <a:srgbClr val="5C1F00"/>
        </a:lt2>
        <a:accent1>
          <a:srgbClr val="FF9900"/>
        </a:accent1>
        <a:accent2>
          <a:srgbClr val="330000"/>
        </a:accent2>
        <a:accent3>
          <a:srgbClr val="FFFFFF"/>
        </a:accent3>
        <a:accent4>
          <a:srgbClr val="2A0000"/>
        </a:accent4>
        <a:accent5>
          <a:srgbClr val="FFCAAA"/>
        </a:accent5>
        <a:accent6>
          <a:srgbClr val="2D0000"/>
        </a:accent6>
        <a:hlink>
          <a:srgbClr val="FFCC66"/>
        </a:hlink>
        <a:folHlink>
          <a:srgbClr val="CC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1066</Words>
  <Application>Microsoft Office PowerPoint</Application>
  <PresentationFormat>Breedbeeld</PresentationFormat>
  <Paragraphs>160</Paragraphs>
  <Slides>20</Slides>
  <Notes>1</Notes>
  <HiddenSlides>1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9" baseType="lpstr">
      <vt:lpstr>Lucida Console</vt:lpstr>
      <vt:lpstr>Calibri</vt:lpstr>
      <vt:lpstr>Wingdings</vt:lpstr>
      <vt:lpstr>Times</vt:lpstr>
      <vt:lpstr>Courier New</vt:lpstr>
      <vt:lpstr>Verdana</vt:lpstr>
      <vt:lpstr>Arial</vt:lpstr>
      <vt:lpstr>Consolas</vt:lpstr>
      <vt:lpstr>Standaardontwerp</vt:lpstr>
      <vt:lpstr>Object Oriented Programming</vt:lpstr>
      <vt:lpstr>Strings </vt:lpstr>
      <vt:lpstr>Strings: What are they?</vt:lpstr>
      <vt:lpstr>Strings: What are they?</vt:lpstr>
      <vt:lpstr>Verbatim &amp; Escape Characters</vt:lpstr>
      <vt:lpstr>Escape characters</vt:lpstr>
      <vt:lpstr>Verbatim string literals: @ -character</vt:lpstr>
      <vt:lpstr>How about @ and $ together?</vt:lpstr>
      <vt:lpstr>Concatenation</vt:lpstr>
      <vt:lpstr>Working with Delimited String</vt:lpstr>
      <vt:lpstr>Working with Delimited String</vt:lpstr>
      <vt:lpstr>Length, Trim, …</vt:lpstr>
      <vt:lpstr>Exercise: what will be the output?</vt:lpstr>
      <vt:lpstr>Length, Trim, …</vt:lpstr>
      <vt:lpstr>Methods</vt:lpstr>
      <vt:lpstr>Methods</vt:lpstr>
      <vt:lpstr>ReadAllLines</vt:lpstr>
      <vt:lpstr>A csv-parser example</vt:lpstr>
      <vt:lpstr>Using webclient to process online csv</vt:lpstr>
      <vt:lpstr>Meer info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Oriented Programming</dc:title>
  <dc:creator>Tim Dams</dc:creator>
  <cp:lastModifiedBy>Tim Dams</cp:lastModifiedBy>
  <cp:revision>16</cp:revision>
  <dcterms:created xsi:type="dcterms:W3CDTF">2019-02-26T19:04:38Z</dcterms:created>
  <dcterms:modified xsi:type="dcterms:W3CDTF">2023-05-02T15:10:07Z</dcterms:modified>
</cp:coreProperties>
</file>

<file path=docProps/thumbnail.jpeg>
</file>